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3" r:id="rId9"/>
    <p:sldId id="264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772400" cy="18859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Списание книг и документов        из библиотечного фонда школы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14818"/>
            <a:ext cx="7129490" cy="142398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Минвалеева Л.Г.,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зав.библиотекой МБОУ «Гимназия №6» Приволжского района г.Казани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Uchenik\Documents\Scanned Documents\Рисунок (13).jpg"/>
          <p:cNvPicPr>
            <a:picLocks noChangeAspect="1" noChangeArrowheads="1"/>
          </p:cNvPicPr>
          <p:nvPr/>
        </p:nvPicPr>
        <p:blipFill>
          <a:blip r:embed="rId2" cstate="print"/>
          <a:srcRect t="4776" r="1640"/>
          <a:stretch>
            <a:fillRect/>
          </a:stretch>
        </p:blipFill>
        <p:spPr bwMode="auto">
          <a:xfrm>
            <a:off x="0" y="928670"/>
            <a:ext cx="4286248" cy="5697138"/>
          </a:xfrm>
          <a:prstGeom prst="rect">
            <a:avLst/>
          </a:prstGeom>
          <a:noFill/>
        </p:spPr>
      </p:pic>
      <p:pic>
        <p:nvPicPr>
          <p:cNvPr id="4" name="Рисунок 3" descr="D:\Users\Uchenik\Documents\Scanned Documents\Рисунок (15).jpg"/>
          <p:cNvPicPr/>
          <p:nvPr/>
        </p:nvPicPr>
        <p:blipFill>
          <a:blip r:embed="rId3" cstate="print"/>
          <a:srcRect r="1492" b="21560"/>
          <a:stretch>
            <a:fillRect/>
          </a:stretch>
        </p:blipFill>
        <p:spPr bwMode="auto">
          <a:xfrm>
            <a:off x="4714876" y="1214422"/>
            <a:ext cx="4214842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85786" y="428604"/>
            <a:ext cx="5167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Список на списание инвентарных книг по ветхости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9" y="714356"/>
            <a:ext cx="807249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Списание книг из библиотечного фонда школы производится в соответствии с положениями </a:t>
            </a:r>
            <a:r>
              <a:rPr lang="ru-RU" sz="2400" b="1" dirty="0" smtClean="0"/>
              <a:t>Инструкции №157н, Инструкции №174н и Порядком учета документов, </a:t>
            </a:r>
            <a:r>
              <a:rPr lang="ru-RU" sz="2400" dirty="0" smtClean="0"/>
              <a:t>входящих в состав библиотечного фонда, утвержденным  </a:t>
            </a:r>
            <a:r>
              <a:rPr lang="ru-RU" sz="2400" b="1" dirty="0" smtClean="0"/>
              <a:t>приказом Минкультуры России от 08.10.2012 №1077</a:t>
            </a:r>
            <a:r>
              <a:rPr lang="ru-RU" sz="2400" dirty="0" smtClean="0"/>
              <a:t>, в части, которая не противоречит нормам Минфина России по бюджетному м бухгалтерскому учету и государственных (муниципальных) учреждениях.</a:t>
            </a:r>
          </a:p>
          <a:p>
            <a:endParaRPr lang="ru-RU" dirty="0" smtClean="0"/>
          </a:p>
          <a:p>
            <a:r>
              <a:rPr lang="ru-RU" dirty="0" smtClean="0"/>
              <a:t>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142852"/>
            <a:ext cx="835824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Причины списания книг и документов</a:t>
            </a:r>
          </a:p>
          <a:p>
            <a:endParaRPr lang="ru-RU" sz="1400" b="1" dirty="0" smtClean="0"/>
          </a:p>
          <a:p>
            <a:r>
              <a:rPr lang="ru-RU" dirty="0" smtClean="0"/>
              <a:t>      </a:t>
            </a:r>
            <a:r>
              <a:rPr lang="ru-RU" sz="2000" dirty="0" smtClean="0"/>
              <a:t>На основании </a:t>
            </a:r>
            <a:r>
              <a:rPr lang="ru-RU" sz="2000" b="1" dirty="0" smtClean="0"/>
              <a:t>п.5.1 Порядка  </a:t>
            </a:r>
            <a:r>
              <a:rPr lang="ru-RU" sz="2000" dirty="0" smtClean="0"/>
              <a:t>исключение книг и других документов из библиотечного фонда допускается по следующим причинам:</a:t>
            </a:r>
          </a:p>
          <a:p>
            <a:pPr>
              <a:buFont typeface="Courier New" pitchFamily="49" charset="0"/>
              <a:buChar char="o"/>
            </a:pPr>
            <a:r>
              <a:rPr lang="ru-RU" sz="2000" b="1" i="1" dirty="0" smtClean="0"/>
              <a:t> Утрата</a:t>
            </a:r>
          </a:p>
          <a:p>
            <a:pPr>
              <a:buFont typeface="Courier New" pitchFamily="49" charset="0"/>
              <a:buChar char="o"/>
            </a:pPr>
            <a:r>
              <a:rPr lang="ru-RU" sz="2000" b="1" i="1" dirty="0" smtClean="0"/>
              <a:t> Ветхость</a:t>
            </a:r>
          </a:p>
          <a:p>
            <a:pPr>
              <a:buFont typeface="Courier New" pitchFamily="49" charset="0"/>
              <a:buChar char="o"/>
            </a:pPr>
            <a:r>
              <a:rPr lang="ru-RU" sz="2000" b="1" i="1" dirty="0" smtClean="0"/>
              <a:t> Дефектность</a:t>
            </a:r>
          </a:p>
          <a:p>
            <a:pPr>
              <a:buFont typeface="Courier New" pitchFamily="49" charset="0"/>
              <a:buChar char="o"/>
            </a:pPr>
            <a:r>
              <a:rPr lang="ru-RU" sz="2000" b="1" i="1" dirty="0" smtClean="0"/>
              <a:t> Устарелость по содержанию</a:t>
            </a:r>
          </a:p>
          <a:p>
            <a:pPr>
              <a:buFont typeface="Courier New" pitchFamily="49" charset="0"/>
              <a:buChar char="o"/>
            </a:pPr>
            <a:r>
              <a:rPr lang="ru-RU" sz="2000" b="1" i="1" dirty="0" smtClean="0"/>
              <a:t> </a:t>
            </a:r>
            <a:r>
              <a:rPr lang="ru-RU" sz="2000" b="1" i="1" dirty="0" err="1" smtClean="0"/>
              <a:t>Непрофильность</a:t>
            </a:r>
            <a:r>
              <a:rPr lang="ru-RU" sz="2000" b="1" i="1" dirty="0" smtClean="0"/>
              <a:t> </a:t>
            </a:r>
          </a:p>
          <a:p>
            <a:r>
              <a:rPr lang="ru-RU" sz="2000" b="1" i="1" dirty="0" smtClean="0"/>
              <a:t>     </a:t>
            </a:r>
            <a:r>
              <a:rPr lang="ru-RU" sz="2000" dirty="0" smtClean="0"/>
              <a:t>Исключение по всем причинам, кроме </a:t>
            </a:r>
            <a:r>
              <a:rPr lang="ru-RU" sz="2000" b="1" i="1" dirty="0" smtClean="0"/>
              <a:t>утраты </a:t>
            </a:r>
            <a:r>
              <a:rPr lang="ru-RU" sz="2000" dirty="0" smtClean="0"/>
              <a:t>, не допускается по отношению к единственным экземплярам документов постоянного (бессрочного) хранения.</a:t>
            </a:r>
          </a:p>
          <a:p>
            <a:r>
              <a:rPr lang="ru-RU" sz="2000" b="1" i="1" dirty="0" smtClean="0"/>
              <a:t>      </a:t>
            </a:r>
            <a:r>
              <a:rPr lang="ru-RU" b="1" i="1" dirty="0" err="1" smtClean="0"/>
              <a:t>Непрофильность</a:t>
            </a:r>
            <a:r>
              <a:rPr lang="ru-RU" b="1" i="1" dirty="0" smtClean="0"/>
              <a:t> </a:t>
            </a:r>
            <a:r>
              <a:rPr lang="ru-RU" dirty="0" smtClean="0"/>
              <a:t>документов устанавливается исходя из профиля комплектования библиотечного фонда или иного локального нормативного акта, утверждаемого руководителем образовательной организации. По данной причине из библиотечного фонда могут исключаться: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Излишние дублетные экземпляры, замененные изданиями лучшими по оформлению и физическому состоянию;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Документы, у которых истек срок хранения;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Документы, на которые нет читательского спроса;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Электронные документы, не соответствующие техническому и программному обеспечению библиотеки.</a:t>
            </a:r>
            <a:endParaRPr lang="ru-RU" sz="2000" dirty="0" smtClean="0"/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8286808" cy="6686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Порядок списания книг и документов</a:t>
            </a:r>
            <a:endParaRPr lang="ru-RU" b="1" dirty="0" smtClean="0"/>
          </a:p>
          <a:p>
            <a:pPr algn="ctr"/>
            <a:endParaRPr lang="ru-RU" sz="1050" b="1" dirty="0" smtClean="0"/>
          </a:p>
          <a:p>
            <a:r>
              <a:rPr lang="ru-RU" dirty="0" smtClean="0"/>
              <a:t>    В бухгалтерском учете выбытие документов библиотечного фонда оформляется на основании утвержденного директором ОО </a:t>
            </a:r>
            <a:r>
              <a:rPr lang="ru-RU" b="1" dirty="0" smtClean="0"/>
              <a:t> Акта о списании . Акт </a:t>
            </a:r>
            <a:r>
              <a:rPr lang="ru-RU" dirty="0" smtClean="0"/>
              <a:t> составляется комиссией, состав которой утверждается директором ОО. </a:t>
            </a:r>
            <a:r>
              <a:rPr lang="ru-RU" b="1" dirty="0" smtClean="0"/>
              <a:t>Форма акта (ф.0504144) </a:t>
            </a:r>
            <a:r>
              <a:rPr lang="ru-RU" dirty="0" smtClean="0"/>
              <a:t> утверждена на основании </a:t>
            </a:r>
            <a:r>
              <a:rPr lang="ru-RU" b="1" dirty="0" smtClean="0"/>
              <a:t>приказа Минфина России от 30.03.2015 №52н. </a:t>
            </a:r>
            <a:r>
              <a:rPr lang="ru-RU" dirty="0" smtClean="0"/>
              <a:t> В нем должны быть отражены следующие позиции: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сведения о количестве и общей стоимости исключаемых объектов;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причины, послужившие основанием для списания;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направление выбытия исключаемых объектов.</a:t>
            </a:r>
          </a:p>
          <a:p>
            <a:r>
              <a:rPr lang="ru-RU" dirty="0" smtClean="0"/>
              <a:t>     К акту прилагается </a:t>
            </a:r>
            <a:r>
              <a:rPr lang="ru-RU" sz="2000" dirty="0" smtClean="0">
                <a:solidFill>
                  <a:srgbClr val="C00000"/>
                </a:solidFill>
              </a:rPr>
              <a:t>«</a:t>
            </a:r>
            <a:r>
              <a:rPr lang="ru-RU" sz="2000" b="1" dirty="0" smtClean="0">
                <a:solidFill>
                  <a:srgbClr val="C00000"/>
                </a:solidFill>
              </a:rPr>
              <a:t>Список на исключение из библиотечного фонда книг и других документов».</a:t>
            </a:r>
            <a:r>
              <a:rPr lang="ru-RU" sz="2000" b="1" dirty="0" smtClean="0"/>
              <a:t>  </a:t>
            </a:r>
            <a:r>
              <a:rPr lang="ru-RU" dirty="0" smtClean="0"/>
              <a:t>В данном списке указываются</a:t>
            </a:r>
          </a:p>
          <a:p>
            <a:endParaRPr lang="ru-RU" sz="700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№ и дата накладной, по которой получены списываемые книги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Название списываемого объекта (учебника, </a:t>
            </a:r>
            <a:r>
              <a:rPr lang="ru-RU" dirty="0" err="1" smtClean="0"/>
              <a:t>худож.лит-ры</a:t>
            </a:r>
            <a:r>
              <a:rPr lang="ru-RU" dirty="0" smtClean="0"/>
              <a:t>, брошюры, др.)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Литер класса, если это учебник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Год издания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Инвентарный номер, если это художественная книга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Количество каждого названия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Цена книги или документа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Коэффициенты переоценки издания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Цена после переоценки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Общее количество  и стоимость исключаемого имущества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5" y="428604"/>
            <a:ext cx="821537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</a:t>
            </a:r>
            <a:r>
              <a:rPr lang="ru-RU" dirty="0" smtClean="0"/>
              <a:t>В настоящее время на основании Приказа  директора ОО о списании  «</a:t>
            </a:r>
            <a:r>
              <a:rPr lang="ru-RU" b="1" dirty="0" smtClean="0"/>
              <a:t>Акт о списании исключенных объектов библиотечного фонда»  </a:t>
            </a:r>
            <a:r>
              <a:rPr lang="ru-RU" dirty="0" smtClean="0"/>
              <a:t>оформляет </a:t>
            </a:r>
            <a:r>
              <a:rPr lang="ru-RU" b="1" i="1" dirty="0" smtClean="0"/>
              <a:t>бухгалтер</a:t>
            </a:r>
            <a:r>
              <a:rPr lang="ru-RU" dirty="0" smtClean="0"/>
              <a:t> , обслуживающий данное ОО.  </a:t>
            </a:r>
            <a:r>
              <a:rPr lang="ru-RU" b="1" dirty="0" smtClean="0">
                <a:solidFill>
                  <a:srgbClr val="C00000"/>
                </a:solidFill>
              </a:rPr>
              <a:t>Библиотекарь</a:t>
            </a:r>
            <a:r>
              <a:rPr lang="ru-RU" dirty="0" smtClean="0"/>
              <a:t> предоставляет бухгалтеру составленный </a:t>
            </a:r>
            <a:r>
              <a:rPr lang="ru-RU" b="1" dirty="0" smtClean="0">
                <a:solidFill>
                  <a:srgbClr val="C00000"/>
                </a:solidFill>
              </a:rPr>
              <a:t>список</a:t>
            </a:r>
            <a:r>
              <a:rPr lang="ru-RU" dirty="0" smtClean="0"/>
              <a:t> исключаемых из библиотечного фонда документов. После того, как бухгалтер проверит правильность оформления  списка (кол-во, цена, коэффициенты), </a:t>
            </a:r>
            <a:r>
              <a:rPr lang="ru-RU" b="1" dirty="0" smtClean="0"/>
              <a:t>Приказ и Акт по </a:t>
            </a:r>
            <a:r>
              <a:rPr lang="ru-RU" b="1" dirty="0" err="1" smtClean="0"/>
              <a:t>транскрипту</a:t>
            </a:r>
            <a:r>
              <a:rPr lang="ru-RU" b="1" dirty="0" smtClean="0"/>
              <a:t>  </a:t>
            </a:r>
            <a:r>
              <a:rPr lang="ru-RU" dirty="0" smtClean="0"/>
              <a:t>отправляется на подписи.</a:t>
            </a:r>
          </a:p>
          <a:p>
            <a:r>
              <a:rPr lang="ru-RU" dirty="0" smtClean="0"/>
              <a:t>    По готовому документу исключенные из библиотечного фонда издания сдаются в макулатуру.   Деньги за сданную макулатуру перечисляются в фонд ОО. </a:t>
            </a:r>
          </a:p>
          <a:p>
            <a:r>
              <a:rPr lang="ru-RU" b="1" i="1" dirty="0" smtClean="0"/>
              <a:t>    Закупочный акт </a:t>
            </a:r>
            <a:r>
              <a:rPr lang="ru-RU" dirty="0" smtClean="0"/>
              <a:t>макулатуры вместе с  </a:t>
            </a:r>
            <a:r>
              <a:rPr lang="ru-RU" b="1" i="1" dirty="0" smtClean="0"/>
              <a:t>кассовым чеком </a:t>
            </a:r>
            <a:r>
              <a:rPr lang="ru-RU" dirty="0" smtClean="0"/>
              <a:t>на денежные средства за сданную макулатуру, по </a:t>
            </a:r>
            <a:r>
              <a:rPr lang="ru-RU" dirty="0" err="1" smtClean="0"/>
              <a:t>транскрипту</a:t>
            </a:r>
            <a:r>
              <a:rPr lang="ru-RU" dirty="0" smtClean="0"/>
              <a:t> отправляется в бухгалтерию.</a:t>
            </a:r>
          </a:p>
          <a:p>
            <a:pPr algn="ctr"/>
            <a:r>
              <a:rPr lang="ru-RU" dirty="0" smtClean="0"/>
              <a:t>    Если были списаны </a:t>
            </a:r>
            <a:r>
              <a:rPr lang="ru-RU" b="1" dirty="0" smtClean="0"/>
              <a:t>инвентарные издания</a:t>
            </a:r>
            <a:r>
              <a:rPr lang="ru-RU" dirty="0" smtClean="0"/>
              <a:t>, в инвентарной книге указанные инвентарные номера зачеркиваются, рядом отмечаются № акта  и год списания.           </a:t>
            </a:r>
            <a:r>
              <a:rPr lang="ru-RU" b="1" dirty="0" smtClean="0">
                <a:solidFill>
                  <a:srgbClr val="C00000"/>
                </a:solidFill>
              </a:rPr>
              <a:t>Списание фонда учебников</a:t>
            </a:r>
          </a:p>
          <a:p>
            <a:r>
              <a:rPr lang="ru-RU" dirty="0" smtClean="0"/>
              <a:t>Чтоб очистить фонд учебной литературы от ветхих и дублетных учебников, в АКТ списания можно включить все учебники, не соответствующие ФГОС.  Учебники списываются строго по накладным, по которым были получены (комплектность указывается как написано). Списанные  </a:t>
            </a:r>
            <a:r>
              <a:rPr lang="ru-RU" b="1" dirty="0" smtClean="0"/>
              <a:t>учебники </a:t>
            </a:r>
            <a:r>
              <a:rPr lang="ru-RU" dirty="0" smtClean="0"/>
              <a:t>отмечаются в накладных , по которым были получены и карточках в </a:t>
            </a:r>
            <a:r>
              <a:rPr lang="ru-RU" b="1" dirty="0" smtClean="0"/>
              <a:t>Картотеке</a:t>
            </a:r>
            <a:r>
              <a:rPr lang="ru-RU" dirty="0" smtClean="0"/>
              <a:t> учета учебников. </a:t>
            </a:r>
          </a:p>
          <a:p>
            <a:r>
              <a:rPr lang="ru-RU" dirty="0" smtClean="0"/>
              <a:t>    По актам списания в </a:t>
            </a:r>
            <a:r>
              <a:rPr lang="ru-RU" b="1" dirty="0" smtClean="0"/>
              <a:t>Книгу суммарного учета </a:t>
            </a:r>
            <a:r>
              <a:rPr lang="ru-RU" dirty="0" smtClean="0"/>
              <a:t>вносятся соответствующие записи для учета имеющейся в  библиотечном фонде учебной и художественной литературы.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57166"/>
            <a:ext cx="842968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соответствии с </a:t>
            </a:r>
            <a:r>
              <a:rPr lang="ru-RU" b="1" dirty="0" smtClean="0"/>
              <a:t>п.5.4 Порядка  </a:t>
            </a:r>
            <a:r>
              <a:rPr lang="ru-RU" dirty="0" smtClean="0"/>
              <a:t> к акту о списании </a:t>
            </a:r>
            <a:r>
              <a:rPr lang="ru-RU" dirty="0" smtClean="0">
                <a:solidFill>
                  <a:srgbClr val="C00000"/>
                </a:solidFill>
              </a:rPr>
              <a:t>по причине утраты </a:t>
            </a:r>
          </a:p>
          <a:p>
            <a:r>
              <a:rPr lang="ru-RU" dirty="0" smtClean="0"/>
              <a:t> прилагаются документы, подтверждающую утрату: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объяснительная записка ответственного за хранение лица;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в случае кражи или хищения – протокол, акт, заключение уполномоченных органов;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при возмещении ущерба – финансовый документ о возмещении ущерба.</a:t>
            </a:r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 Периодичность проверки библиотечного фонда библиотека ОО должна закрепить в своей работе. В течение 5 лет нужно провести хотя бы 1 плановую проверку фонда библиотеки, насчитывающей в своем фонде менее 50 тысяч учетных единиц, и в течение 7 лет – хотя бы 1 плановую проверку  фонда от 50 до 200 тыс.  учетных единиц.</a:t>
            </a:r>
          </a:p>
          <a:p>
            <a:r>
              <a:rPr lang="ru-RU" dirty="0" smtClean="0"/>
              <a:t>     Решение о списании книг и документов может быть принято по результатам инвентаризации  библиотечного фонда. Общие требования к проведению инвентаризации установлены методическими указаниями по инвентаризации имущества  и финансовых обязательств (утверждены приказом Минфина России от 13.06.1995 №49). Периоды, в которые проводится списание учебного фонда с учетом ветхости и смены образовательных программ, целесообразно определить в </a:t>
            </a:r>
            <a:r>
              <a:rPr lang="ru-RU" b="1" dirty="0" smtClean="0">
                <a:solidFill>
                  <a:srgbClr val="C00000"/>
                </a:solidFill>
              </a:rPr>
              <a:t>Плане работы школьной библиотеки.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Users\Uchenik\Documents\Scanned Documents\Рисунок (1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4071966" cy="5664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Рисунок 2" descr="D:\Users\Uchenik\Documents\Scanned Documents\Рисунок (1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928670"/>
            <a:ext cx="4073071" cy="55928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28728" y="42860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Акт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643570" y="500042"/>
            <a:ext cx="238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Электронные подписи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44" y="214290"/>
            <a:ext cx="4974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Список на списание учебных изданий</a:t>
            </a:r>
            <a:endParaRPr lang="ru-RU" dirty="0"/>
          </a:p>
        </p:txBody>
      </p:sp>
      <p:pic>
        <p:nvPicPr>
          <p:cNvPr id="4" name="Рисунок 3" descr="D:\Users\Uchenik\Documents\Scanned Documents\Рисунок (17).jpg"/>
          <p:cNvPicPr/>
          <p:nvPr/>
        </p:nvPicPr>
        <p:blipFill>
          <a:blip r:embed="rId2" cstate="print"/>
          <a:srcRect t="5133" r="415"/>
          <a:stretch>
            <a:fillRect/>
          </a:stretch>
        </p:blipFill>
        <p:spPr bwMode="auto">
          <a:xfrm>
            <a:off x="0" y="857232"/>
            <a:ext cx="4000528" cy="549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Users\Uchenik\Documents\Scanned Documents\Рисунок (18).jpg"/>
          <p:cNvPicPr/>
          <p:nvPr/>
        </p:nvPicPr>
        <p:blipFill>
          <a:blip r:embed="rId3" cstate="print"/>
          <a:srcRect r="-2224" b="22037"/>
          <a:stretch>
            <a:fillRect/>
          </a:stretch>
        </p:blipFill>
        <p:spPr bwMode="auto">
          <a:xfrm>
            <a:off x="4500562" y="-214338"/>
            <a:ext cx="350046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357686" y="4000504"/>
            <a:ext cx="4572032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Названия      </a:t>
            </a:r>
            <a:r>
              <a:rPr lang="ru-RU" u="sng" dirty="0" err="1" smtClean="0">
                <a:solidFill>
                  <a:srgbClr val="C00000"/>
                </a:solidFill>
              </a:rPr>
              <a:t>экз</a:t>
            </a:r>
            <a:r>
              <a:rPr lang="ru-RU" u="sng" dirty="0" smtClean="0">
                <a:solidFill>
                  <a:srgbClr val="C00000"/>
                </a:solidFill>
              </a:rPr>
              <a:t>         комплект             сумма</a:t>
            </a:r>
          </a:p>
          <a:p>
            <a:r>
              <a:rPr lang="ru-RU" dirty="0" smtClean="0"/>
              <a:t> </a:t>
            </a:r>
            <a:r>
              <a:rPr lang="ru-RU" u="sng" dirty="0" smtClean="0"/>
              <a:t>брошюры     606        606                    42471,69</a:t>
            </a:r>
          </a:p>
          <a:p>
            <a:r>
              <a:rPr lang="ru-RU" u="sng" dirty="0" err="1" smtClean="0"/>
              <a:t>брош</a:t>
            </a:r>
            <a:r>
              <a:rPr lang="ru-RU" u="sng" dirty="0" smtClean="0"/>
              <a:t> тат          98           65                    18519,41</a:t>
            </a:r>
          </a:p>
          <a:p>
            <a:r>
              <a:rPr lang="ru-RU" u="sng" dirty="0" err="1" smtClean="0"/>
              <a:t>учебн</a:t>
            </a:r>
            <a:r>
              <a:rPr lang="ru-RU" u="sng" dirty="0" smtClean="0"/>
              <a:t> рус    3423       2766                 969920,2</a:t>
            </a:r>
          </a:p>
          <a:p>
            <a:r>
              <a:rPr lang="ru-RU" u="sng" dirty="0" smtClean="0"/>
              <a:t>учеб тат       1342       1192                396303,2</a:t>
            </a:r>
          </a:p>
          <a:p>
            <a:r>
              <a:rPr lang="ru-RU" u="sng" dirty="0" smtClean="0"/>
              <a:t>тат АВД             10                                   2000,00</a:t>
            </a:r>
          </a:p>
          <a:p>
            <a:r>
              <a:rPr lang="ru-RU" u="sng" dirty="0" smtClean="0"/>
              <a:t>рус АВД               1                                    395,00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всего </a:t>
            </a:r>
            <a:r>
              <a:rPr lang="ru-RU" dirty="0" smtClean="0">
                <a:solidFill>
                  <a:srgbClr val="C00000"/>
                </a:solidFill>
              </a:rPr>
              <a:t>           </a:t>
            </a:r>
            <a:r>
              <a:rPr lang="ru-RU" b="1" dirty="0" smtClean="0">
                <a:solidFill>
                  <a:srgbClr val="C00000"/>
                </a:solidFill>
              </a:rPr>
              <a:t>5480</a:t>
            </a:r>
            <a:r>
              <a:rPr lang="ru-RU" dirty="0" smtClean="0">
                <a:solidFill>
                  <a:srgbClr val="C00000"/>
                </a:solidFill>
              </a:rPr>
              <a:t>      </a:t>
            </a:r>
            <a:r>
              <a:rPr lang="ru-RU" b="1" dirty="0" smtClean="0">
                <a:solidFill>
                  <a:srgbClr val="C00000"/>
                </a:solidFill>
              </a:rPr>
              <a:t>4629</a:t>
            </a:r>
            <a:r>
              <a:rPr lang="ru-RU" dirty="0" smtClean="0">
                <a:solidFill>
                  <a:srgbClr val="C00000"/>
                </a:solidFill>
              </a:rPr>
              <a:t>            </a:t>
            </a:r>
            <a:r>
              <a:rPr lang="ru-RU" b="1" dirty="0" smtClean="0">
                <a:solidFill>
                  <a:srgbClr val="C00000"/>
                </a:solidFill>
              </a:rPr>
              <a:t>1429609,55</a:t>
            </a:r>
            <a:endParaRPr lang="ru-RU" dirty="0" smtClean="0">
              <a:solidFill>
                <a:srgbClr val="C00000"/>
              </a:solidFill>
            </a:endParaRPr>
          </a:p>
          <a:p>
            <a:endParaRPr lang="ru-RU" u="sng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429256" y="4000505"/>
          <a:ext cx="783265" cy="2582626"/>
        </p:xfrm>
        <a:graphic>
          <a:graphicData uri="http://schemas.openxmlformats.org/drawingml/2006/table">
            <a:tbl>
              <a:tblPr/>
              <a:tblGrid>
                <a:gridCol w="783265"/>
              </a:tblGrid>
              <a:tr h="25826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7429520" y="4000504"/>
          <a:ext cx="1500198" cy="2605012"/>
        </p:xfrm>
        <a:graphic>
          <a:graphicData uri="http://schemas.openxmlformats.org/drawingml/2006/table">
            <a:tbl>
              <a:tblPr/>
              <a:tblGrid>
                <a:gridCol w="1500198"/>
              </a:tblGrid>
              <a:tr h="26050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929322" y="3643314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Итоговый подсчет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Users\Uchenik\Documents\Scanned Documents\Рисунок (16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000084"/>
            <a:ext cx="4051139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Users\Uchenik\Documents\Scanned Documents\Рисунок (14).jpg"/>
          <p:cNvPicPr/>
          <p:nvPr/>
        </p:nvPicPr>
        <p:blipFill>
          <a:blip r:embed="rId3" cstate="print"/>
          <a:srcRect t="4348" r="1538"/>
          <a:stretch>
            <a:fillRect/>
          </a:stretch>
        </p:blipFill>
        <p:spPr bwMode="auto">
          <a:xfrm>
            <a:off x="0" y="714356"/>
            <a:ext cx="4572000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86380" y="214290"/>
            <a:ext cx="35719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Подсчет списанной инвентарной литературы  по ББК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214291"/>
            <a:ext cx="457203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Список на списание инвентарных книг по ветхости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801</Words>
  <Application>Microsoft Office PowerPoint</Application>
  <PresentationFormat>Экран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Списание книг и документов        из библиотечного фонда школы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Списание книг и документов        из библиотечного фонда школы</dc:title>
  <dc:creator>Ученик</dc:creator>
  <cp:lastModifiedBy>User</cp:lastModifiedBy>
  <cp:revision>52</cp:revision>
  <dcterms:created xsi:type="dcterms:W3CDTF">2022-09-06T08:26:02Z</dcterms:created>
  <dcterms:modified xsi:type="dcterms:W3CDTF">2022-09-07T07:22:21Z</dcterms:modified>
</cp:coreProperties>
</file>